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85" r:id="rId9"/>
    <p:sldId id="263" r:id="rId10"/>
    <p:sldId id="281" r:id="rId11"/>
  </p:sldIdLst>
  <p:sldSz cx="18288000" cy="10287000"/>
  <p:notesSz cx="6858000" cy="9144000"/>
  <p:embeddedFontLst>
    <p:embeddedFont>
      <p:font typeface="Karnchang SemiCondensed" panose="020B0604020202020204" charset="-34"/>
      <p:regular r:id="rId12"/>
    </p:embeddedFont>
    <p:embeddedFont>
      <p:font typeface="Karnchang SemiCondensed Bold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_YVHLtm3EFvmMQECUrFISQzvtz4hA09V/view?usp=sharing" TargetMode="External"/><Relationship Id="rId5" Type="http://schemas.openxmlformats.org/officeDocument/2006/relationships/hyperlink" Target="https://drive.google.com/file/d/1Aq3YyWH7_o7DTd_h1mMABGFat6a3fzhm/view?usp=sharing" TargetMode="External"/><Relationship Id="rId4" Type="http://schemas.openxmlformats.org/officeDocument/2006/relationships/hyperlink" Target="https://www.cbinsights.com/research-unicorn-compan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0896" y="1114538"/>
            <a:ext cx="14055561" cy="250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endParaRPr lang="en-US" sz="80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10080"/>
              </a:lnSpc>
            </a:pPr>
            <a:r>
              <a:rPr lang="en-US" sz="54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83076"/>
            <a:ext cx="6811366" cy="302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Group 16: </a:t>
            </a:r>
            <a:r>
              <a:rPr lang="en-US" sz="2400" b="1" dirty="0" err="1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Haiduti</a:t>
            </a: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Code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373737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Prepared by: Danail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Ignatovski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Mark David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Lejko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Petar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Malamov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Utkarsh Sawant,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Gunay Ismayilzada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  <a:sym typeface="Karnchang SemiCondensed"/>
              </a:rPr>
              <a:t>24.04.25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92117-0BF8-1136-A01C-8E08C95F3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6" y="4598151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565436" y="870039"/>
            <a:ext cx="15350430" cy="96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FD097-1999-F5B8-D5F7-E29FEB386D0A}"/>
              </a:ext>
            </a:extLst>
          </p:cNvPr>
          <p:cNvSpPr txBox="1"/>
          <p:nvPr/>
        </p:nvSpPr>
        <p:spPr>
          <a:xfrm>
            <a:off x="1371600" y="2426175"/>
            <a:ext cx="14261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CB Insights. (n.d.). </a:t>
            </a:r>
            <a:r>
              <a:rPr lang="en-US" sz="2000" i="1" dirty="0"/>
              <a:t>The complete list of unicorn companies</a:t>
            </a:r>
            <a:r>
              <a:rPr lang="en-US" sz="2000" dirty="0"/>
              <a:t>. CB Insights. Retrieved from </a:t>
            </a:r>
            <a:r>
              <a:rPr lang="en-US" sz="2000" dirty="0">
                <a:hlinkClick r:id="rId4"/>
              </a:rPr>
              <a:t>https://www.cbinsights.com/research-unicorn-companies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Logo made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Demo Video- </a:t>
            </a:r>
            <a:r>
              <a:rPr lang="en-US" sz="2000" dirty="0">
                <a:hlinkClick r:id="rId6"/>
              </a:rPr>
              <a:t>Link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0600" y="3915063"/>
            <a:ext cx="12539311" cy="187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Business Opportunity for digital data analyzer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3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Our UVP and unfair 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04747" y="5587251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505221" y="874738"/>
            <a:ext cx="3277557" cy="12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003123" y="4225494"/>
            <a:ext cx="5284877" cy="5476557"/>
          </a:xfrm>
          <a:custGeom>
            <a:avLst/>
            <a:gdLst/>
            <a:ahLst/>
            <a:cxnLst/>
            <a:rect l="l" t="t" r="r" b="b"/>
            <a:pathLst>
              <a:path w="5284877" h="5476557">
                <a:moveTo>
                  <a:pt x="0" y="0"/>
                </a:moveTo>
                <a:lnTo>
                  <a:pt x="5284877" y="0"/>
                </a:lnTo>
                <a:lnTo>
                  <a:pt x="5284877" y="5476557"/>
                </a:lnTo>
                <a:lnTo>
                  <a:pt x="0" y="547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65436" y="3329629"/>
            <a:ext cx="11363705" cy="742798"/>
            <a:chOff x="0" y="0"/>
            <a:chExt cx="3995716" cy="2611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95716" cy="261183"/>
            </a:xfrm>
            <a:custGeom>
              <a:avLst/>
              <a:gdLst/>
              <a:ahLst/>
              <a:cxnLst/>
              <a:rect l="l" t="t" r="r" b="b"/>
              <a:pathLst>
                <a:path w="3995716" h="261183">
                  <a:moveTo>
                    <a:pt x="14307" y="0"/>
                  </a:moveTo>
                  <a:lnTo>
                    <a:pt x="3981409" y="0"/>
                  </a:lnTo>
                  <a:cubicBezTo>
                    <a:pt x="3985203" y="0"/>
                    <a:pt x="3988842" y="1507"/>
                    <a:pt x="3991525" y="4190"/>
                  </a:cubicBezTo>
                  <a:cubicBezTo>
                    <a:pt x="3994209" y="6873"/>
                    <a:pt x="3995716" y="10513"/>
                    <a:pt x="3995716" y="14307"/>
                  </a:cubicBezTo>
                  <a:lnTo>
                    <a:pt x="3995716" y="246876"/>
                  </a:lnTo>
                  <a:cubicBezTo>
                    <a:pt x="3995716" y="250671"/>
                    <a:pt x="3994209" y="254310"/>
                    <a:pt x="3991525" y="256993"/>
                  </a:cubicBezTo>
                  <a:cubicBezTo>
                    <a:pt x="3988842" y="259676"/>
                    <a:pt x="3985203" y="261183"/>
                    <a:pt x="3981409" y="261183"/>
                  </a:cubicBezTo>
                  <a:lnTo>
                    <a:pt x="14307" y="261183"/>
                  </a:lnTo>
                  <a:cubicBezTo>
                    <a:pt x="10513" y="261183"/>
                    <a:pt x="6873" y="259676"/>
                    <a:pt x="4190" y="256993"/>
                  </a:cubicBezTo>
                  <a:cubicBezTo>
                    <a:pt x="1507" y="254310"/>
                    <a:pt x="0" y="250671"/>
                    <a:pt x="0" y="246876"/>
                  </a:cubicBezTo>
                  <a:lnTo>
                    <a:pt x="0" y="14307"/>
                  </a:lnTo>
                  <a:cubicBezTo>
                    <a:pt x="0" y="10513"/>
                    <a:pt x="1507" y="6873"/>
                    <a:pt x="4190" y="4190"/>
                  </a:cubicBezTo>
                  <a:cubicBezTo>
                    <a:pt x="6873" y="1507"/>
                    <a:pt x="10513" y="0"/>
                    <a:pt x="14307" y="0"/>
                  </a:cubicBezTo>
                  <a:close/>
                </a:path>
              </a:pathLst>
            </a:custGeom>
            <a:solidFill>
              <a:srgbClr val="00BF63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61925"/>
              <a:ext cx="3995716" cy="42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800" b="1" spc="72" dirty="0">
                <a:solidFill>
                  <a:srgbClr val="FFFFF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800" b="1" spc="72" dirty="0">
                  <a:solidFill>
                    <a:srgbClr val="FFFFF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Lots of paperwork in existing venture capital evaluations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67000" y="4635216"/>
            <a:ext cx="3810000" cy="1016567"/>
            <a:chOff x="0" y="0"/>
            <a:chExt cx="1339675" cy="2145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Existing platforms lack transparency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67000" y="6350925"/>
            <a:ext cx="3810000" cy="932365"/>
            <a:chOff x="0" y="0"/>
            <a:chExt cx="1339675" cy="2145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Significant customer-friendly features are missed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565436" y="870039"/>
            <a:ext cx="11437687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Business Opportunity for </a:t>
            </a:r>
          </a:p>
          <a:p>
            <a:pPr algn="l">
              <a:lnSpc>
                <a:spcPts val="7272"/>
              </a:lnSpc>
            </a:pP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4038600" y="20551"/>
            <a:ext cx="10972800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138F36-B42F-7DF5-BF8D-86EE61243DC7}"/>
              </a:ext>
            </a:extLst>
          </p:cNvPr>
          <p:cNvSpPr txBox="1"/>
          <p:nvPr/>
        </p:nvSpPr>
        <p:spPr>
          <a:xfrm>
            <a:off x="8801100" y="1340084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BE1D4-313F-568C-AFA1-B2B0EE37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98945"/>
            <a:ext cx="14195037" cy="684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E9E49-A5E6-320D-7857-DB5C182E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179A6B-268B-5597-C659-ADDFA4C74F7C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42FCE1-0396-6141-2964-706E5C7A6391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3D5559-8C97-6938-E67D-0728A868EB11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A03148-1FC7-7023-1292-272EF2D119A4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B57A5D-6F99-33B0-94DB-13F35CFDA131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9BA90A-5576-D943-B869-ABD534AF3BBD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6539015-C917-C65F-8595-77C94450E5AE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94669-5CFD-8999-6BCD-F9DBBCCED873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1F3837-BF21-8E8A-DA28-B1B67D86B5C2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0E0440-1B32-8E77-6CDC-71BD0E207A2D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5B6570E-1CAE-4E0A-DDCB-20EC4728D1DE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BB7DC7-3FE4-8750-56C9-131A05F536B8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>
            <a:extLst>
              <a:ext uri="{FF2B5EF4-FFF2-40B4-BE49-F238E27FC236}">
                <a16:creationId xmlns:a16="http://schemas.microsoft.com/office/drawing/2014/main" id="{7707E48E-2A3D-563D-4433-BC202A3696FB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65127680-3803-E99E-C6B2-669327685211}"/>
              </a:ext>
            </a:extLst>
          </p:cNvPr>
          <p:cNvSpPr txBox="1"/>
          <p:nvPr/>
        </p:nvSpPr>
        <p:spPr>
          <a:xfrm>
            <a:off x="1502807" y="127310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B00117-B312-7425-4B95-6058B574F12E}"/>
              </a:ext>
            </a:extLst>
          </p:cNvPr>
          <p:cNvSpPr txBox="1"/>
          <p:nvPr/>
        </p:nvSpPr>
        <p:spPr>
          <a:xfrm>
            <a:off x="7937362" y="1507944"/>
            <a:ext cx="176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  <a:p>
            <a:endParaRPr lang="en-US" sz="4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EA953-D360-EECF-29FF-D03C9CA1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45990"/>
            <a:ext cx="13984755" cy="67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56569-0253-080C-1225-2869B532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>
            <a:extLst>
              <a:ext uri="{FF2B5EF4-FFF2-40B4-BE49-F238E27FC236}">
                <a16:creationId xmlns:a16="http://schemas.microsoft.com/office/drawing/2014/main" id="{41F49BD8-2949-40F4-7FEC-8F979C8E46C8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A8DFB366-0EA0-C403-633D-2A3A5EBBB106}"/>
              </a:ext>
            </a:extLst>
          </p:cNvPr>
          <p:cNvSpPr txBox="1"/>
          <p:nvPr/>
        </p:nvSpPr>
        <p:spPr>
          <a:xfrm>
            <a:off x="1584770" y="24827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9AFDE0-4BEB-5916-0CA6-D47922626952}"/>
              </a:ext>
            </a:extLst>
          </p:cNvPr>
          <p:cNvSpPr txBox="1"/>
          <p:nvPr/>
        </p:nvSpPr>
        <p:spPr>
          <a:xfrm>
            <a:off x="8382000" y="1583101"/>
            <a:ext cx="1310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3B2D4F-34EC-2687-BF39-B05040C3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2407506"/>
            <a:ext cx="5382850" cy="6429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8ED509-410A-2B82-7B6D-2CC3A157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50" y="2406937"/>
            <a:ext cx="6396634" cy="6429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99BC3D-B5BE-05B7-E0ED-14FDD51E6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58" y="2492250"/>
            <a:ext cx="6035042" cy="6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7756" y="3124288"/>
            <a:ext cx="6194895" cy="4653112"/>
            <a:chOff x="0" y="-614014"/>
            <a:chExt cx="8259860" cy="6204148"/>
          </a:xfrm>
        </p:grpSpPr>
        <p:grpSp>
          <p:nvGrpSpPr>
            <p:cNvPr id="19" name="Group 19"/>
            <p:cNvGrpSpPr/>
            <p:nvPr/>
          </p:nvGrpSpPr>
          <p:grpSpPr>
            <a:xfrm>
              <a:off x="1125985" y="-614014"/>
              <a:ext cx="6137722" cy="1604411"/>
              <a:chOff x="0" y="-161925"/>
              <a:chExt cx="1618613" cy="4231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5520" y="-38464"/>
                <a:ext cx="1583093" cy="261183"/>
              </a:xfrm>
              <a:custGeom>
                <a:avLst/>
                <a:gdLst/>
                <a:ahLst/>
                <a:cxnLst/>
                <a:rect l="l" t="t" r="r" b="b"/>
                <a:pathLst>
                  <a:path w="1583093" h="261183">
                    <a:moveTo>
                      <a:pt x="36111" y="0"/>
                    </a:moveTo>
                    <a:lnTo>
                      <a:pt x="1546982" y="0"/>
                    </a:lnTo>
                    <a:cubicBezTo>
                      <a:pt x="1566926" y="0"/>
                      <a:pt x="1583093" y="16167"/>
                      <a:pt x="1583093" y="36111"/>
                    </a:cubicBezTo>
                    <a:lnTo>
                      <a:pt x="1583093" y="225072"/>
                    </a:lnTo>
                    <a:cubicBezTo>
                      <a:pt x="1583093" y="245016"/>
                      <a:pt x="1566926" y="261183"/>
                      <a:pt x="1546982" y="261183"/>
                    </a:cubicBezTo>
                    <a:lnTo>
                      <a:pt x="36111" y="261183"/>
                    </a:lnTo>
                    <a:cubicBezTo>
                      <a:pt x="16167" y="261183"/>
                      <a:pt x="0" y="245016"/>
                      <a:pt x="0" y="225072"/>
                    </a:cubicBezTo>
                    <a:lnTo>
                      <a:pt x="0" y="36111"/>
                    </a:lnTo>
                    <a:cubicBezTo>
                      <a:pt x="0" y="16167"/>
                      <a:pt x="16167" y="0"/>
                      <a:pt x="36111" y="0"/>
                    </a:cubicBezTo>
                    <a:close/>
                  </a:path>
                </a:pathLst>
              </a:custGeom>
              <a:solidFill>
                <a:srgbClr val="00BF63"/>
              </a:solidFill>
              <a:ln w="38100" cap="rnd">
                <a:solidFill>
                  <a:srgbClr val="00BF63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61925"/>
                <a:ext cx="1583093" cy="423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b="1" spc="72" dirty="0">
                    <a:solidFill>
                      <a:srgbClr val="FFFFF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Green Flags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2023216"/>
              <a:ext cx="8255000" cy="1355429"/>
              <a:chOff x="0" y="-142875"/>
              <a:chExt cx="2176973" cy="35744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7653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Transparency with justified interpretation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860" y="4776487"/>
              <a:ext cx="8255000" cy="813647"/>
              <a:chOff x="0" y="0"/>
              <a:chExt cx="2176973" cy="21457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Uploading pitch deck or video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860" y="3670740"/>
              <a:ext cx="8255000" cy="813647"/>
              <a:chOff x="0" y="0"/>
              <a:chExt cx="2176973" cy="2145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Adaptability</a:t>
                </a: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4032794" y="5146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UVP and unfair advantages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0758541" y="2329083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D0BB75F2-7CC3-EAC0-19A6-0FFA8BAAE4AC}"/>
              </a:ext>
            </a:extLst>
          </p:cNvPr>
          <p:cNvSpPr/>
          <p:nvPr/>
        </p:nvSpPr>
        <p:spPr>
          <a:xfrm>
            <a:off x="1499370" y="4601514"/>
            <a:ext cx="6191250" cy="610235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ctr">
              <a:lnSpc>
                <a:spcPts val="2800"/>
              </a:lnSpc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Focus on Founding team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58BE5-B81A-68D1-DFFF-F8009E77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C3C82C-4271-BC01-3BA8-138C3B09DC34}"/>
              </a:ext>
            </a:extLst>
          </p:cNvPr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A6EEC-3378-6207-5BF0-B0F748CDC724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B21118-8FE4-17F7-6BB0-31FC9B28B414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DA46EC5-0046-0EC7-1E03-242A68F9E324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EBFE945-14F7-4F2E-1554-073475ABE2CE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5D971A-0341-B8D4-971B-F5ABBE4FEF1D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CA4FEC5-6D88-8839-E3F3-2B8B49E3C6F5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582FB6-F6C5-F5A8-676C-A707C5BE0154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A1DADF-0198-564F-DB09-1B17C86AACCC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89D2A0-441D-D437-3754-6FAAB61F28DF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F23DBCA-1E03-B320-24DF-DBF4405E1EFA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BAAF237-3F8D-381C-D918-926B67582057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356B02F-1939-BD64-4FD9-0F210C2D13E0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22BECBD-3E0D-F627-B44B-1474AC192621}"/>
              </a:ext>
            </a:extLst>
          </p:cNvPr>
          <p:cNvGrpSpPr/>
          <p:nvPr/>
        </p:nvGrpSpPr>
        <p:grpSpPr>
          <a:xfrm>
            <a:off x="7882252" y="4771619"/>
            <a:ext cx="6232661" cy="2675189"/>
            <a:chOff x="-50355" y="2023216"/>
            <a:chExt cx="8310215" cy="3566918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97B77C3-83B7-7726-F81E-CF7B03148A4C}"/>
                </a:ext>
              </a:extLst>
            </p:cNvPr>
            <p:cNvGrpSpPr/>
            <p:nvPr/>
          </p:nvGrpSpPr>
          <p:grpSpPr>
            <a:xfrm>
              <a:off x="-7895" y="2023216"/>
              <a:ext cx="8262895" cy="1195491"/>
              <a:chOff x="-2082" y="-142875"/>
              <a:chExt cx="2179055" cy="315269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4E2EA9C-5FB1-96BE-FB28-DB6FAA7A533B}"/>
                  </a:ext>
                </a:extLst>
              </p:cNvPr>
              <p:cNvSpPr/>
              <p:nvPr/>
            </p:nvSpPr>
            <p:spPr>
              <a:xfrm>
                <a:off x="-2082" y="-49831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61F1C835-938D-926B-9CD7-89C15F7CFF5B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2916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Add &amp; analyze historic unicorns (pdf upload)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04CB1E5-11CF-A22E-0E6B-873E22E69DE3}"/>
                </a:ext>
              </a:extLst>
            </p:cNvPr>
            <p:cNvGrpSpPr/>
            <p:nvPr/>
          </p:nvGrpSpPr>
          <p:grpSpPr>
            <a:xfrm>
              <a:off x="4860" y="4234709"/>
              <a:ext cx="8255000" cy="1355425"/>
              <a:chOff x="0" y="-142875"/>
              <a:chExt cx="2176973" cy="357446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82E6A4-73F2-453C-3300-76DC0411CEC9}"/>
                  </a:ext>
                </a:extLst>
              </p:cNvPr>
              <p:cNvSpPr/>
              <p:nvPr/>
            </p:nvSpPr>
            <p:spPr>
              <a:xfrm>
                <a:off x="0" y="-15526"/>
                <a:ext cx="2176973" cy="190904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07308C5A-39C1-1D26-053B-7A7468EDB4F3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VC &amp; accelerator platform integration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B84A26A5-B997-39CE-A944-B8FC3F386B00}"/>
                </a:ext>
              </a:extLst>
            </p:cNvPr>
            <p:cNvGrpSpPr/>
            <p:nvPr/>
          </p:nvGrpSpPr>
          <p:grpSpPr>
            <a:xfrm>
              <a:off x="-50355" y="3128962"/>
              <a:ext cx="8310215" cy="1355425"/>
              <a:chOff x="-14561" y="-142875"/>
              <a:chExt cx="2191534" cy="35744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0B55D8E-F033-1098-B508-C96E3B16D63A}"/>
                  </a:ext>
                </a:extLst>
              </p:cNvPr>
              <p:cNvSpPr/>
              <p:nvPr/>
            </p:nvSpPr>
            <p:spPr>
              <a:xfrm>
                <a:off x="-14561" y="-27936"/>
                <a:ext cx="2176973" cy="200330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2D83768A-B4BE-334E-F7A2-5821D6A76522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Investor pitch generator</a:t>
                </a:r>
              </a:p>
            </p:txBody>
          </p:sp>
        </p:grp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6D1D2409-92AA-0FDD-C690-9F5A166DB7E3}"/>
              </a:ext>
            </a:extLst>
          </p:cNvPr>
          <p:cNvSpPr txBox="1"/>
          <p:nvPr/>
        </p:nvSpPr>
        <p:spPr>
          <a:xfrm>
            <a:off x="4724400" y="4574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Future milestones</a:t>
            </a:r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5C6915FA-0643-0153-8A0A-49B14B061E53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FF2CD98-27E1-711C-56BF-77B34D76F03D}"/>
              </a:ext>
            </a:extLst>
          </p:cNvPr>
          <p:cNvSpPr/>
          <p:nvPr/>
        </p:nvSpPr>
        <p:spPr>
          <a:xfrm>
            <a:off x="381000" y="2760606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FFABD20E-7ABC-1E39-FC48-BB90F8E7F011}"/>
              </a:ext>
            </a:extLst>
          </p:cNvPr>
          <p:cNvSpPr/>
          <p:nvPr/>
        </p:nvSpPr>
        <p:spPr>
          <a:xfrm>
            <a:off x="7911153" y="4274232"/>
            <a:ext cx="6191250" cy="487028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Launch Ai-driven startup scoring engine</a:t>
            </a:r>
            <a:endParaRPr lang="en-US" sz="2000" b="0" i="0" dirty="0">
              <a:effectLst/>
              <a:latin typeface="inherit"/>
            </a:endParaRPr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BE9D9F26-E5A8-3C6F-50A2-E6FF860F3CBE}"/>
              </a:ext>
            </a:extLst>
          </p:cNvPr>
          <p:cNvSpPr/>
          <p:nvPr/>
        </p:nvSpPr>
        <p:spPr>
          <a:xfrm>
            <a:off x="7923663" y="7625448"/>
            <a:ext cx="6191250" cy="524190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Subscription monetization + predictive API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091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17656" y="574144"/>
            <a:ext cx="15350430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In short, </a:t>
            </a: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Makes Sense</a:t>
            </a:r>
          </a:p>
          <a:p>
            <a:pPr algn="l">
              <a:lnSpc>
                <a:spcPts val="7272"/>
              </a:lnSpc>
            </a:pP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719914" y="1973971"/>
            <a:ext cx="5480392" cy="6615358"/>
          </a:xfrm>
          <a:custGeom>
            <a:avLst/>
            <a:gdLst/>
            <a:ahLst/>
            <a:cxnLst/>
            <a:rect l="l" t="t" r="r" b="b"/>
            <a:pathLst>
              <a:path w="6377451" h="7226573">
                <a:moveTo>
                  <a:pt x="0" y="0"/>
                </a:moveTo>
                <a:lnTo>
                  <a:pt x="6377451" y="0"/>
                </a:lnTo>
                <a:lnTo>
                  <a:pt x="6377451" y="7226573"/>
                </a:lnTo>
                <a:lnTo>
                  <a:pt x="0" y="7226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2BEBB-0ACC-D1F6-EFCF-CA11543D3A3E}"/>
              </a:ext>
            </a:extLst>
          </p:cNvPr>
          <p:cNvSpPr txBox="1"/>
          <p:nvPr/>
        </p:nvSpPr>
        <p:spPr>
          <a:xfrm>
            <a:off x="7702564" y="8142791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  <a:p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AE26C2-D850-0936-29DF-37FD1DC7F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65" y="2302369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175</Words>
  <Application>Microsoft Office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inherit</vt:lpstr>
      <vt:lpstr>Calibri</vt:lpstr>
      <vt:lpstr>Karnchang SemiCondensed</vt:lpstr>
      <vt:lpstr>Karnchang SemiCondensed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Trendsetter Case</dc:title>
  <cp:lastModifiedBy>Utkarsh Sawant</cp:lastModifiedBy>
  <cp:revision>21</cp:revision>
  <dcterms:created xsi:type="dcterms:W3CDTF">2006-08-16T00:00:00Z</dcterms:created>
  <dcterms:modified xsi:type="dcterms:W3CDTF">2025-04-24T09:55:07Z</dcterms:modified>
  <dc:identifier>DAGivHevkuY</dc:identifier>
</cp:coreProperties>
</file>